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72" r:id="rId3"/>
    <p:sldId id="508" r:id="rId4"/>
    <p:sldId id="530" r:id="rId5"/>
    <p:sldId id="533" r:id="rId6"/>
    <p:sldId id="524" r:id="rId7"/>
    <p:sldId id="528" r:id="rId8"/>
    <p:sldId id="513" r:id="rId9"/>
    <p:sldId id="525" r:id="rId10"/>
    <p:sldId id="534" r:id="rId11"/>
    <p:sldId id="532" r:id="rId12"/>
    <p:sldId id="515" r:id="rId13"/>
    <p:sldId id="518" r:id="rId14"/>
    <p:sldId id="519" r:id="rId15"/>
    <p:sldId id="520" r:id="rId16"/>
    <p:sldId id="521" r:id="rId17"/>
    <p:sldId id="522" r:id="rId18"/>
    <p:sldId id="531" r:id="rId19"/>
    <p:sldId id="512" r:id="rId20"/>
    <p:sldId id="507" r:id="rId21"/>
    <p:sldId id="271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NGZHUNING" initials="L" lastIdx="1" clrIdx="0">
    <p:extLst>
      <p:ext uri="{19B8F6BF-5375-455C-9EA6-DF929625EA0E}">
        <p15:presenceInfo xmlns:p15="http://schemas.microsoft.com/office/powerpoint/2012/main" userId="LINGZHUNI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7457"/>
    <a:srgbClr val="FFFFFF"/>
    <a:srgbClr val="1969B2"/>
    <a:srgbClr val="5AA5DE"/>
    <a:srgbClr val="B4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89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8" y="2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71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015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027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273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64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97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5901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549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617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6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431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54D0E-B397-44A9-9DEC-6D5F0C511797}" type="datetimeFigureOut">
              <a:rPr lang="zh-CN" altLang="en-US" smtClean="0"/>
              <a:t>2022/4/8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007F3-77CB-45E4-B949-323B6331A1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287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stmcu.org.cn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4" name="矩形 39">
            <a:extLst>
              <a:ext uri="{FF2B5EF4-FFF2-40B4-BE49-F238E27FC236}">
                <a16:creationId xmlns:a16="http://schemas.microsoft.com/office/drawing/2014/main" id="{36899BE1-AA56-4470-8952-F397C1E788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7864" y="2223969"/>
            <a:ext cx="4288271" cy="695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4277" tIns="17138" rIns="34277" bIns="17138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ctr">
              <a:lnSpc>
                <a:spcPct val="150000"/>
              </a:lnSpc>
              <a:spcBef>
                <a:spcPts val="281"/>
              </a:spcBef>
              <a:defRPr/>
            </a:pPr>
            <a:r>
              <a:rPr lang="en-US" altLang="zh-CN" sz="32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STM32</a:t>
            </a:r>
            <a:r>
              <a:rPr lang="zh-CN" altLang="en-US" sz="32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原理图设计</a:t>
            </a:r>
            <a:endParaRPr lang="en-US" altLang="zh-CN" sz="32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265453-179A-4F57-9F3E-A8816E1FC127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6172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8E44F88-1E7E-4916-8DD0-6F4F14C601E9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4A9CBC-B0FB-4630-914C-BD0EF8A6AF4A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0" name="矩形 39">
            <a:extLst>
              <a:ext uri="{FF2B5EF4-FFF2-40B4-BE49-F238E27FC236}">
                <a16:creationId xmlns:a16="http://schemas.microsoft.com/office/drawing/2014/main" id="{6A3AA250-99A3-4100-98FA-809068560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1634746"/>
            <a:ext cx="3854954" cy="1844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，学会查看数据手册（了解）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，最小系统（了解）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IO</a:t>
            </a:r>
            <a:r>
              <a:rPr lang="zh-CN" altLang="en-US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分配（了解）</a:t>
            </a:r>
            <a:endParaRPr lang="en-US" altLang="zh-CN" sz="2000" b="1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，课堂总结（了解）</a:t>
            </a:r>
            <a:endParaRPr lang="en-US" altLang="zh-CN" sz="2000" b="1">
              <a:solidFill>
                <a:srgbClr val="FF000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521E14-7444-4DF1-92EF-D25C295429E3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9480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0" name="矩形 39">
            <a:extLst>
              <a:ext uri="{FF2B5EF4-FFF2-40B4-BE49-F238E27FC236}">
                <a16:creationId xmlns:a16="http://schemas.microsoft.com/office/drawing/2014/main" id="{E2A92999-F824-4E3B-B29B-01131A71C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</a:t>
            </a: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，最小系统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5EEFFAB-0C4B-4DD5-8F5F-ECC3FDF5C9C0}"/>
              </a:ext>
            </a:extLst>
          </p:cNvPr>
          <p:cNvSpPr/>
          <p:nvPr/>
        </p:nvSpPr>
        <p:spPr>
          <a:xfrm>
            <a:off x="608670" y="1079595"/>
            <a:ext cx="5702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最小系统：保证</a:t>
            </a:r>
            <a:r>
              <a:rPr lang="en-US" altLang="zh-CN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MCU</a:t>
            </a:r>
            <a:r>
              <a:rPr lang="zh-CN" altLang="en-US" sz="16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正常工作的最小电路组成单元</a:t>
            </a:r>
            <a:endParaRPr lang="zh-CN" altLang="zh-CN" sz="1600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3195364-C040-4427-9C85-0AB840BC90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900" y="1417189"/>
            <a:ext cx="5446200" cy="34185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66157DFB-5A03-42C5-B2BE-5913C55BE883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919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6DD5670B-0AEE-456F-9557-4C35168F6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80" y="484248"/>
            <a:ext cx="7619742" cy="43230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BAC81B7-FB21-46B7-8FE3-CAB6D2DE7FE1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3945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39">
            <a:extLst>
              <a:ext uri="{FF2B5EF4-FFF2-40B4-BE49-F238E27FC236}">
                <a16:creationId xmlns:a16="http://schemas.microsoft.com/office/drawing/2014/main" id="{3E4C07D8-CD63-4E55-A8DE-67A43D73A8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377" y="59666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电源电路（战舰为例）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320294C-5416-40F7-9088-0DAA169DF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" y="559885"/>
            <a:ext cx="2235589" cy="4101711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8968CEFA-536F-4561-8769-5DC8091EA8D6}"/>
              </a:ext>
            </a:extLst>
          </p:cNvPr>
          <p:cNvSpPr/>
          <p:nvPr/>
        </p:nvSpPr>
        <p:spPr>
          <a:xfrm>
            <a:off x="758130" y="4600464"/>
            <a:ext cx="15253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数字部分电源</a:t>
            </a:r>
            <a:endParaRPr lang="zh-CN" altLang="zh-CN" sz="1600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E3C31FEC-4385-4C51-A022-FE311BEDA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513" y="518876"/>
            <a:ext cx="3114363" cy="141426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3326D59-88C9-424E-94E5-B131D039A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4300" y="1933138"/>
            <a:ext cx="1326846" cy="8636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1165AB19-BD86-4D86-822E-5A1B84FE5B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741" y="3071749"/>
            <a:ext cx="2727814" cy="1476616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9E04B729-E428-4819-B525-1D0CC3FA24A7}"/>
              </a:ext>
            </a:extLst>
          </p:cNvPr>
          <p:cNvSpPr/>
          <p:nvPr/>
        </p:nvSpPr>
        <p:spPr>
          <a:xfrm>
            <a:off x="3766180" y="4621715"/>
            <a:ext cx="18145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模拟部分电源</a:t>
            </a:r>
            <a:endParaRPr lang="zh-CN" altLang="zh-CN" sz="1600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68AB6C0-C204-4BAE-9A86-08D2B011EF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54727"/>
            <a:ext cx="3450833" cy="1813758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CEA3A9F1-A11A-4C3B-9A44-8686CD2C2844}"/>
              </a:ext>
            </a:extLst>
          </p:cNvPr>
          <p:cNvSpPr/>
          <p:nvPr/>
        </p:nvSpPr>
        <p:spPr>
          <a:xfrm>
            <a:off x="6943599" y="2133600"/>
            <a:ext cx="18145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参考电压</a:t>
            </a:r>
            <a:endParaRPr lang="zh-CN" altLang="zh-CN" sz="1600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C53566D2-79C4-4477-AC60-35F9BEFD0A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161" y="2671347"/>
            <a:ext cx="3018957" cy="1974647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49C76FC2-41A4-4A9B-B3F9-B4CD1AA5E819}"/>
              </a:ext>
            </a:extLst>
          </p:cNvPr>
          <p:cNvSpPr/>
          <p:nvPr/>
        </p:nvSpPr>
        <p:spPr>
          <a:xfrm>
            <a:off x="6332968" y="4591580"/>
            <a:ext cx="24251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RTC&amp;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后备区域供电引脚</a:t>
            </a:r>
            <a:endParaRPr lang="zh-CN" altLang="zh-CN" sz="1600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6A968AA-DA94-4EE2-B811-7D1D7F093719}"/>
              </a:ext>
            </a:extLst>
          </p:cNvPr>
          <p:cNvSpPr/>
          <p:nvPr/>
        </p:nvSpPr>
        <p:spPr>
          <a:xfrm>
            <a:off x="4445500" y="4241459"/>
            <a:ext cx="18145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RC</a:t>
            </a:r>
            <a:r>
              <a:rPr lang="zh-CN" altLang="en-US" sz="160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低通滤波器</a:t>
            </a:r>
            <a:endParaRPr lang="zh-CN" altLang="zh-CN" sz="1600" b="0" kern="100" baseline="0" dirty="0">
              <a:ln>
                <a:noFill/>
              </a:ln>
              <a:solidFill>
                <a:srgbClr val="FF000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794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4" grpId="0"/>
      <p:bldP spid="27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8" name="矩形 39">
            <a:extLst>
              <a:ext uri="{FF2B5EF4-FFF2-40B4-BE49-F238E27FC236}">
                <a16:creationId xmlns:a16="http://schemas.microsoft.com/office/drawing/2014/main" id="{37AD3408-86C6-4917-BDD2-8042FBEE7A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复位电路（战舰为例）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B75F03F-75DE-40F6-91E8-CD8968CB81AC}"/>
              </a:ext>
            </a:extLst>
          </p:cNvPr>
          <p:cNvSpPr/>
          <p:nvPr/>
        </p:nvSpPr>
        <p:spPr>
          <a:xfrm>
            <a:off x="1406267" y="3811675"/>
            <a:ext cx="64237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STM32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复位引脚</a:t>
            </a: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NRST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保持</a:t>
            </a:r>
            <a:r>
              <a:rPr lang="zh-CN" altLang="en-US" dirty="0">
                <a:solidFill>
                  <a:srgbClr val="C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低电平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状态时间</a:t>
            </a: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1~4.5ms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即可复位</a:t>
            </a:r>
            <a:endParaRPr lang="zh-CN" altLang="zh-CN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5701ED6-BE17-4446-B95C-126DEC4B0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221" y="1267520"/>
            <a:ext cx="4001557" cy="246124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9AB02C84-19D4-4E73-BC71-7227FFB8017B}"/>
              </a:ext>
            </a:extLst>
          </p:cNvPr>
          <p:cNvSpPr/>
          <p:nvPr/>
        </p:nvSpPr>
        <p:spPr>
          <a:xfrm>
            <a:off x="1931580" y="4263919"/>
            <a:ext cx="53731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摘自：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STM32F103ZET6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（中文版）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.pdf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5.3.3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小节  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33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页</a:t>
            </a:r>
            <a:endParaRPr lang="zh-CN" altLang="zh-CN" sz="1600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CEF69A0-4D07-4480-B0CE-F05B87BC96FF}"/>
              </a:ext>
            </a:extLst>
          </p:cNvPr>
          <p:cNvSpPr/>
          <p:nvPr/>
        </p:nvSpPr>
        <p:spPr>
          <a:xfrm>
            <a:off x="6777521" y="1913085"/>
            <a:ext cx="167199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上电复位</a:t>
            </a:r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endParaRPr lang="en-US" altLang="zh-CN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b="0" kern="100" baseline="0" dirty="0">
                <a:ln>
                  <a:noFill/>
                </a:ln>
                <a:solidFill>
                  <a:srgbClr val="002060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复位按键复位</a:t>
            </a:r>
            <a:endParaRPr lang="zh-CN" altLang="zh-CN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CD5F27E-413D-4189-BFC5-1CD2A015BDF0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1253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8" name="矩形 39">
            <a:extLst>
              <a:ext uri="{FF2B5EF4-FFF2-40B4-BE49-F238E27FC236}">
                <a16:creationId xmlns:a16="http://schemas.microsoft.com/office/drawing/2014/main" id="{37AD3408-86C6-4917-BDD2-8042FBEE7A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BOOT</a:t>
            </a: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启动电路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2AAB14-3651-452D-9AF5-50EF15816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58" y="1358128"/>
            <a:ext cx="4886958" cy="228759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8BF1676-7FA9-46B9-BCFB-03B73A209C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366" y="1169042"/>
            <a:ext cx="2610156" cy="247884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6BFF1F44-D6BD-4F32-9ACD-D03A0C21A3AD}"/>
              </a:ext>
            </a:extLst>
          </p:cNvPr>
          <p:cNvSpPr/>
          <p:nvPr/>
        </p:nvSpPr>
        <p:spPr>
          <a:xfrm>
            <a:off x="1406269" y="3693039"/>
            <a:ext cx="19503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M3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M4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内核</a:t>
            </a:r>
            <a:endParaRPr lang="zh-CN" altLang="zh-CN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1A63272-D7A1-4B0D-BB25-CCA04A7F9FFE}"/>
              </a:ext>
            </a:extLst>
          </p:cNvPr>
          <p:cNvSpPr/>
          <p:nvPr/>
        </p:nvSpPr>
        <p:spPr>
          <a:xfrm>
            <a:off x="6491156" y="3693039"/>
            <a:ext cx="15648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M7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内核</a:t>
            </a:r>
            <a:endParaRPr lang="zh-CN" altLang="zh-CN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897EE28-BE4C-4B51-9966-491A57D3578E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9649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39">
            <a:extLst>
              <a:ext uri="{FF2B5EF4-FFF2-40B4-BE49-F238E27FC236}">
                <a16:creationId xmlns:a16="http://schemas.microsoft.com/office/drawing/2014/main" id="{37AD3408-86C6-4917-BDD2-8042FBEE7A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230" y="78168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晶振电路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0A002A1-633D-495B-B14B-49E4A135E4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86" y="2435699"/>
            <a:ext cx="3601576" cy="211234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CDEBE56-C07A-450D-96DC-134261DE58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718" y="2511449"/>
            <a:ext cx="5225282" cy="177835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543B7628-BD0D-489B-A69E-149F4054BB4D}"/>
              </a:ext>
            </a:extLst>
          </p:cNvPr>
          <p:cNvSpPr/>
          <p:nvPr/>
        </p:nvSpPr>
        <p:spPr>
          <a:xfrm>
            <a:off x="383113" y="4492497"/>
            <a:ext cx="36683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F103/f407/H750VBT6</a:t>
            </a:r>
            <a:endParaRPr lang="zh-CN" altLang="zh-CN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2B44D02-904C-4D06-BF67-DF794498FD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749" y="399720"/>
            <a:ext cx="3979283" cy="1760068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AE12B645-7CD9-4226-83F5-494572E9D877}"/>
              </a:ext>
            </a:extLst>
          </p:cNvPr>
          <p:cNvSpPr/>
          <p:nvPr/>
        </p:nvSpPr>
        <p:spPr>
          <a:xfrm>
            <a:off x="4705200" y="4492497"/>
            <a:ext cx="3946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F429/F767/H743/F750/H750XBH6</a:t>
            </a:r>
            <a:endParaRPr lang="zh-CN" altLang="zh-CN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F6608FD-7221-4294-852F-A916DC0D4B0E}"/>
              </a:ext>
            </a:extLst>
          </p:cNvPr>
          <p:cNvSpPr/>
          <p:nvPr/>
        </p:nvSpPr>
        <p:spPr>
          <a:xfrm>
            <a:off x="988180" y="3400625"/>
            <a:ext cx="14362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solidFill>
                  <a:srgbClr val="C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高速晶振</a:t>
            </a:r>
            <a:endParaRPr lang="zh-CN" altLang="zh-CN" b="0" kern="100" baseline="0" dirty="0">
              <a:ln>
                <a:noFill/>
              </a:ln>
              <a:solidFill>
                <a:srgbClr val="C0000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78D38F4-53A6-4750-8926-EC4C644A86EF}"/>
              </a:ext>
            </a:extLst>
          </p:cNvPr>
          <p:cNvSpPr/>
          <p:nvPr/>
        </p:nvSpPr>
        <p:spPr>
          <a:xfrm>
            <a:off x="6805032" y="3769957"/>
            <a:ext cx="14362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solidFill>
                  <a:srgbClr val="C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高速晶振</a:t>
            </a:r>
            <a:endParaRPr lang="zh-CN" altLang="zh-CN" b="0" kern="100" baseline="0" dirty="0">
              <a:ln>
                <a:noFill/>
              </a:ln>
              <a:solidFill>
                <a:srgbClr val="C0000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DD0DEDF-9B64-4357-AEE3-41D6C5B49C35}"/>
              </a:ext>
            </a:extLst>
          </p:cNvPr>
          <p:cNvSpPr/>
          <p:nvPr/>
        </p:nvSpPr>
        <p:spPr>
          <a:xfrm>
            <a:off x="4705200" y="1163917"/>
            <a:ext cx="14362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solidFill>
                  <a:srgbClr val="C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低速晶振</a:t>
            </a:r>
            <a:endParaRPr lang="zh-CN" altLang="zh-CN" b="0" kern="100" baseline="0" dirty="0">
              <a:ln>
                <a:noFill/>
              </a:ln>
              <a:solidFill>
                <a:srgbClr val="C0000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B0358DC-C182-484E-AAF4-3AEA3A741301}"/>
              </a:ext>
            </a:extLst>
          </p:cNvPr>
          <p:cNvCxnSpPr>
            <a:cxnSpLocks/>
          </p:cNvCxnSpPr>
          <p:nvPr/>
        </p:nvCxnSpPr>
        <p:spPr>
          <a:xfrm flipV="1">
            <a:off x="1791832" y="3162300"/>
            <a:ext cx="1091068" cy="238325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B39B88CE-DB9B-4453-B17B-DEE916241A6B}"/>
              </a:ext>
            </a:extLst>
          </p:cNvPr>
          <p:cNvCxnSpPr>
            <a:cxnSpLocks/>
          </p:cNvCxnSpPr>
          <p:nvPr/>
        </p:nvCxnSpPr>
        <p:spPr>
          <a:xfrm flipV="1">
            <a:off x="7478416" y="3281462"/>
            <a:ext cx="0" cy="511901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47DB019-9750-4E61-9406-91F14823AEF0}"/>
              </a:ext>
            </a:extLst>
          </p:cNvPr>
          <p:cNvCxnSpPr>
            <a:cxnSpLocks/>
          </p:cNvCxnSpPr>
          <p:nvPr/>
        </p:nvCxnSpPr>
        <p:spPr>
          <a:xfrm flipH="1" flipV="1">
            <a:off x="4438801" y="679450"/>
            <a:ext cx="527691" cy="484467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08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  <p:bldP spid="17" grpId="0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8" name="矩形 39">
            <a:extLst>
              <a:ext uri="{FF2B5EF4-FFF2-40B4-BE49-F238E27FC236}">
                <a16:creationId xmlns:a16="http://schemas.microsoft.com/office/drawing/2014/main" id="{37AD3408-86C6-4917-BDD2-8042FBEE7A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下载调试电路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27265AE-4A81-48BE-974A-C98F0B9F3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363" y="1027579"/>
            <a:ext cx="5168718" cy="335268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CE02182-5F93-4EBC-9B99-F6973E002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460" y="1577071"/>
            <a:ext cx="3061117" cy="181584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588EEA0-4FF9-4875-BBDF-5D431450C39C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0733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8" name="矩形 39">
            <a:extLst>
              <a:ext uri="{FF2B5EF4-FFF2-40B4-BE49-F238E27FC236}">
                <a16:creationId xmlns:a16="http://schemas.microsoft.com/office/drawing/2014/main" id="{37AD3408-86C6-4917-BDD2-8042FBEE7A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串口一键下载电路（战舰为例）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ADA20261-C40F-460F-87D2-8BEC29658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1515"/>
            <a:ext cx="9144000" cy="372421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36F10A7-D1AB-454F-93C8-FE7949C2C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7292" y="4006000"/>
            <a:ext cx="3112655" cy="65574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68B5FEB6-1A9F-4743-9530-887594FDD53D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6756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C527A667-C175-4D1B-A44D-820A5F1084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3</a:t>
            </a: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，</a:t>
            </a:r>
            <a:r>
              <a:rPr lang="en-US" altLang="zh-CN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IO</a:t>
            </a: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分配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983049A-C536-4E2E-ABF2-274696C8DA1D}"/>
              </a:ext>
            </a:extLst>
          </p:cNvPr>
          <p:cNvSpPr/>
          <p:nvPr/>
        </p:nvSpPr>
        <p:spPr>
          <a:xfrm>
            <a:off x="1833131" y="2520429"/>
            <a:ext cx="58658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优先分配特定外设</a:t>
            </a:r>
            <a:r>
              <a:rPr lang="en-US" altLang="zh-CN" sz="20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IO</a:t>
            </a:r>
            <a:r>
              <a:rPr lang="zh-CN" altLang="en-US" sz="20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，然后分配通用</a:t>
            </a:r>
            <a:r>
              <a:rPr lang="en-US" altLang="zh-CN" sz="20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IO</a:t>
            </a:r>
            <a:r>
              <a:rPr lang="zh-CN" altLang="en-US" sz="20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，最后微调</a:t>
            </a:r>
            <a:endParaRPr lang="zh-CN" altLang="zh-CN" sz="2000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DB5E78-F555-4D0A-90EE-B3D076F3802C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979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8E44F88-1E7E-4916-8DD0-6F4F14C601E9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4A9CBC-B0FB-4630-914C-BD0EF8A6AF4A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0" name="矩形 39">
            <a:extLst>
              <a:ext uri="{FF2B5EF4-FFF2-40B4-BE49-F238E27FC236}">
                <a16:creationId xmlns:a16="http://schemas.microsoft.com/office/drawing/2014/main" id="{6A3AA250-99A3-4100-98FA-809068560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665" y="1634746"/>
            <a:ext cx="3854954" cy="1844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1</a:t>
            </a:r>
            <a:r>
              <a:rPr lang="zh-CN" altLang="en-US" sz="2000" b="1">
                <a:solidFill>
                  <a:srgbClr val="FF0000"/>
                </a:solidFill>
                <a:latin typeface="思源黑体 CN Bold" pitchFamily="34" charset="-122"/>
                <a:ea typeface="思源黑体 CN Bold" pitchFamily="34" charset="-122"/>
              </a:rPr>
              <a:t>，学会查看数据手册（了解）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2</a:t>
            </a:r>
            <a:r>
              <a:rPr lang="zh-CN" altLang="en-US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，最小系统（了解）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3</a:t>
            </a:r>
            <a:r>
              <a:rPr lang="zh-CN" altLang="en-US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</a:t>
            </a:r>
            <a:r>
              <a:rPr lang="en-US" altLang="zh-CN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IO</a:t>
            </a:r>
            <a:r>
              <a:rPr lang="zh-CN" altLang="en-US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分配（了解）</a:t>
            </a:r>
            <a:endParaRPr lang="en-US" altLang="zh-CN" sz="2000" b="1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，课堂总结（了解）</a:t>
            </a:r>
            <a:endParaRPr lang="en-US" altLang="zh-CN" sz="2000" b="1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749B304-BC6F-4BD4-9AC1-03F4C2C967A3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8138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3" name="矩形 39">
            <a:extLst>
              <a:ext uri="{FF2B5EF4-FFF2-40B4-BE49-F238E27FC236}">
                <a16:creationId xmlns:a16="http://schemas.microsoft.com/office/drawing/2014/main" id="{692D5C6B-97F5-4B98-AE34-0706FF1117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286" y="595491"/>
            <a:ext cx="346329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4</a:t>
            </a:r>
            <a:r>
              <a:rPr lang="zh-CN" altLang="en-US" sz="2000" b="1">
                <a:solidFill>
                  <a:srgbClr val="002060"/>
                </a:solidFill>
                <a:latin typeface="思源黑体 CN Bold" pitchFamily="34" charset="-122"/>
                <a:ea typeface="思源黑体 CN Bold" pitchFamily="34" charset="-122"/>
              </a:rPr>
              <a:t>，课堂总结</a:t>
            </a:r>
            <a:endParaRPr lang="en-US" altLang="zh-CN" sz="2000" b="1" dirty="0">
              <a:solidFill>
                <a:srgbClr val="002060"/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70628B3-98F1-44D1-BB2D-AEA8FC3D8ED5}"/>
              </a:ext>
            </a:extLst>
          </p:cNvPr>
          <p:cNvSpPr txBox="1"/>
          <p:nvPr/>
        </p:nvSpPr>
        <p:spPr>
          <a:xfrm>
            <a:off x="2054151" y="2112842"/>
            <a:ext cx="5035698" cy="46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STM32</a:t>
            </a:r>
            <a:r>
              <a:rPr lang="zh-CN" altLang="en-US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原理图设计（课堂总结）</a:t>
            </a:r>
            <a:r>
              <a:rPr lang="en-US" altLang="zh-CN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.</a:t>
            </a:r>
            <a:r>
              <a:rPr lang="en-US" altLang="zh-CN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pdf</a:t>
            </a:r>
            <a:r>
              <a:rPr lang="zh-CN" altLang="en-US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（脑图）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74B661-7259-4EC4-86DB-F2DD6A8F2F6F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49196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812969C5-AE61-47D1-8859-6D3AA39BA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870" y="1475704"/>
            <a:ext cx="4264259" cy="210152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2A94CA9-9750-4E7B-B0E2-4DBA6C49E315}"/>
              </a:ext>
            </a:extLst>
          </p:cNvPr>
          <p:cNvSpPr txBox="1"/>
          <p:nvPr/>
        </p:nvSpPr>
        <p:spPr>
          <a:xfrm>
            <a:off x="1985008" y="3773924"/>
            <a:ext cx="56273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zh-CN" altLang="en-US" sz="1800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版权所有：广州市星翼电子科技有限公司</a:t>
            </a:r>
            <a:endParaRPr lang="en-US" altLang="zh-CN" sz="1800" b="1" spc="50" dirty="0">
              <a:solidFill>
                <a:srgbClr val="00206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eaLnBrk="1" hangingPunct="1">
              <a:defRPr/>
            </a:pPr>
            <a:r>
              <a:rPr lang="zh-CN" altLang="en-US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天猫店铺：</a:t>
            </a:r>
            <a:r>
              <a:rPr lang="en-US" altLang="zh-CN" b="1" spc="50" dirty="0">
                <a:solidFill>
                  <a:srgbClr val="00206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https://zhengdianyuanzi.tmall.com</a:t>
            </a:r>
            <a:endParaRPr lang="en-US" altLang="zh-CN" sz="1800" b="1" spc="50" dirty="0">
              <a:solidFill>
                <a:srgbClr val="00206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A2947A1-2D2B-42F6-9F3C-9445819B86E0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0863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C83701C4-2A03-4CF8-A908-0255D6A36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</a:t>
            </a: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，学会查看数据手册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A275B7D-F549-43E9-9C7B-B1B98CA6ABF1}"/>
              </a:ext>
            </a:extLst>
          </p:cNvPr>
          <p:cNvSpPr/>
          <p:nvPr/>
        </p:nvSpPr>
        <p:spPr>
          <a:xfrm>
            <a:off x="3274461" y="1861093"/>
            <a:ext cx="54378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(A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盘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)\7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，硬件资料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\2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，芯片资料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\</a:t>
            </a:r>
            <a:r>
              <a:rPr lang="en-US" altLang="zh-CN" sz="1600" kern="100" dirty="0">
                <a:solidFill>
                  <a:srgbClr val="C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STM32F103ZET6.pdf</a:t>
            </a:r>
            <a:endParaRPr lang="zh-CN" altLang="zh-CN" sz="1600" b="0" kern="100" baseline="0" dirty="0">
              <a:ln>
                <a:noFill/>
              </a:ln>
              <a:solidFill>
                <a:srgbClr val="C0000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42B4ACD-4C83-4327-B662-A5BFE8B5586E}"/>
              </a:ext>
            </a:extLst>
          </p:cNvPr>
          <p:cNvSpPr/>
          <p:nvPr/>
        </p:nvSpPr>
        <p:spPr>
          <a:xfrm>
            <a:off x="3274461" y="2746556"/>
            <a:ext cx="40264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官网：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3"/>
              </a:rPr>
              <a:t>https://www.st.com</a:t>
            </a:r>
            <a:endParaRPr lang="zh-CN" altLang="zh-CN" sz="1600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33A9111E-A1AC-4A22-88A3-A662F063FF11}"/>
              </a:ext>
            </a:extLst>
          </p:cNvPr>
          <p:cNvSpPr/>
          <p:nvPr/>
        </p:nvSpPr>
        <p:spPr>
          <a:xfrm>
            <a:off x="619545" y="2686228"/>
            <a:ext cx="2281820" cy="45921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kern="1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芯片数据手册获取方式</a:t>
            </a:r>
            <a:endParaRPr lang="zh-CN" altLang="en-US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左大括号 20">
            <a:extLst>
              <a:ext uri="{FF2B5EF4-FFF2-40B4-BE49-F238E27FC236}">
                <a16:creationId xmlns:a16="http://schemas.microsoft.com/office/drawing/2014/main" id="{750464FC-D6D0-45C4-AF35-1F8F8F2B2287}"/>
              </a:ext>
            </a:extLst>
          </p:cNvPr>
          <p:cNvSpPr/>
          <p:nvPr/>
        </p:nvSpPr>
        <p:spPr>
          <a:xfrm>
            <a:off x="2947665" y="1861093"/>
            <a:ext cx="280497" cy="2125218"/>
          </a:xfrm>
          <a:prstGeom prst="leftBrac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25EF398-F028-4095-B950-94AE7D649781}"/>
              </a:ext>
            </a:extLst>
          </p:cNvPr>
          <p:cNvSpPr/>
          <p:nvPr/>
        </p:nvSpPr>
        <p:spPr>
          <a:xfrm>
            <a:off x="3274461" y="3652028"/>
            <a:ext cx="53023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中文社区网：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4"/>
              </a:rPr>
              <a:t>https://www.stmcu.org.cn/</a:t>
            </a:r>
            <a:endParaRPr lang="zh-CN" altLang="zh-CN" sz="1600" b="0" kern="100" baseline="0" dirty="0">
              <a:ln>
                <a:noFill/>
              </a:ln>
              <a:solidFill>
                <a:srgbClr val="00206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434014F-51AA-4741-AD16-8580F691DA13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3248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0" grpId="0" animBg="1"/>
      <p:bldP spid="21" grpId="0" animBg="1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C83701C4-2A03-4CF8-A908-0255D6A36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数据手册内容概要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60061D-040D-4C22-855C-BC9C4C94A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26" y="1254942"/>
            <a:ext cx="8345347" cy="31002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E691A99-7646-481E-B2FF-CBFE99E4EDA6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3207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C83701C4-2A03-4CF8-A908-0255D6A36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芯片的基本参数（</a:t>
            </a:r>
            <a:r>
              <a:rPr lang="en-US" altLang="zh-CN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STM32F103ZET6</a:t>
            </a: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为例）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B07AADFD-BC25-4BBB-BD02-808BA2A9EDBE}"/>
              </a:ext>
            </a:extLst>
          </p:cNvPr>
          <p:cNvSpPr/>
          <p:nvPr/>
        </p:nvSpPr>
        <p:spPr>
          <a:xfrm>
            <a:off x="681297" y="1428227"/>
            <a:ext cx="2439987" cy="45921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，主频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/FLASH/SRAM</a:t>
            </a:r>
            <a:endParaRPr lang="zh-CN" altLang="en-US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2253ECAF-3B5F-4B55-94B5-7435392F61F7}"/>
              </a:ext>
            </a:extLst>
          </p:cNvPr>
          <p:cNvSpPr/>
          <p:nvPr/>
        </p:nvSpPr>
        <p:spPr>
          <a:xfrm>
            <a:off x="681298" y="2097351"/>
            <a:ext cx="2428410" cy="45921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，工作电压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/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最大电流</a:t>
            </a:r>
            <a:endParaRPr lang="zh-CN" altLang="en-US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E6A4030-B2D3-4302-AA22-1A389A12B42B}"/>
              </a:ext>
            </a:extLst>
          </p:cNvPr>
          <p:cNvSpPr/>
          <p:nvPr/>
        </p:nvSpPr>
        <p:spPr>
          <a:xfrm>
            <a:off x="681297" y="2766475"/>
            <a:ext cx="2428411" cy="45921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IO</a:t>
            </a:r>
            <a:r>
              <a:rPr lang="zh-CN" altLang="en-US" sz="1600" kern="1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引脚接入电压范围</a:t>
            </a:r>
            <a:endParaRPr lang="zh-CN" altLang="en-US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 39">
            <a:extLst>
              <a:ext uri="{FF2B5EF4-FFF2-40B4-BE49-F238E27FC236}">
                <a16:creationId xmlns:a16="http://schemas.microsoft.com/office/drawing/2014/main" id="{01442FA2-BE72-4070-888B-49337663EC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1285" y="1505172"/>
            <a:ext cx="4085864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72MHz / 512KB / 64KB</a:t>
            </a:r>
          </a:p>
        </p:txBody>
      </p:sp>
      <p:sp>
        <p:nvSpPr>
          <p:cNvPr id="17" name="矩形 39">
            <a:extLst>
              <a:ext uri="{FF2B5EF4-FFF2-40B4-BE49-F238E27FC236}">
                <a16:creationId xmlns:a16="http://schemas.microsoft.com/office/drawing/2014/main" id="{4C26E4B4-8C99-4282-B2E7-F1F3403728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1285" y="2179720"/>
            <a:ext cx="4085864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2.0~3.6V / 150mA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11B2CA6-75B9-4874-862C-911F1AC9097E}"/>
              </a:ext>
            </a:extLst>
          </p:cNvPr>
          <p:cNvSpPr/>
          <p:nvPr/>
        </p:nvSpPr>
        <p:spPr>
          <a:xfrm>
            <a:off x="681298" y="3435599"/>
            <a:ext cx="2428412" cy="45921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kern="1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r>
              <a:rPr lang="zh-CN" altLang="en-US" sz="1600" kern="1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，单个</a:t>
            </a:r>
            <a:r>
              <a:rPr lang="en-US" altLang="zh-CN" sz="1600" kern="1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IO</a:t>
            </a:r>
            <a:r>
              <a:rPr lang="zh-CN" altLang="en-US" sz="1600" kern="10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引脚最大电流</a:t>
            </a:r>
            <a:endParaRPr lang="zh-CN" altLang="en-US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矩形 39">
            <a:extLst>
              <a:ext uri="{FF2B5EF4-FFF2-40B4-BE49-F238E27FC236}">
                <a16:creationId xmlns:a16="http://schemas.microsoft.com/office/drawing/2014/main" id="{162E827D-0A7A-4B9D-BECA-3B9B84D669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9708" y="3468750"/>
            <a:ext cx="1578039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25mA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CD6A1D8-9DA7-4FB5-AF6F-4C5D58E2CF3E}"/>
              </a:ext>
            </a:extLst>
          </p:cNvPr>
          <p:cNvSpPr/>
          <p:nvPr/>
        </p:nvSpPr>
        <p:spPr>
          <a:xfrm>
            <a:off x="3109708" y="2822645"/>
            <a:ext cx="24323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COMS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端口：</a:t>
            </a:r>
            <a:r>
              <a:rPr lang="en-US" altLang="zh-CN" sz="1600" dirty="0">
                <a:solidFill>
                  <a:srgbClr val="C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-0.3V ~ 3.6V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41B9E13-19E1-4CE9-BEE1-B4650BB1B075}"/>
              </a:ext>
            </a:extLst>
          </p:cNvPr>
          <p:cNvSpPr/>
          <p:nvPr/>
        </p:nvSpPr>
        <p:spPr>
          <a:xfrm>
            <a:off x="5783459" y="2822645"/>
            <a:ext cx="25106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兼容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5V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端口：</a:t>
            </a:r>
            <a:r>
              <a:rPr lang="en-US" altLang="zh-CN" sz="1600" dirty="0">
                <a:solidFill>
                  <a:srgbClr val="C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-0.3V ~ 5.5V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2188AE4-075D-4186-933A-C8E3A5B5DF1F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1319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4" grpId="0" animBg="1"/>
      <p:bldP spid="15" grpId="0"/>
      <p:bldP spid="17" grpId="0"/>
      <p:bldP spid="18" grpId="0" animBg="1"/>
      <p:bldP spid="20" grpId="0"/>
      <p:bldP spid="21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2B2163-C5BF-4100-A074-731DCA3B9665}"/>
              </a:ext>
            </a:extLst>
          </p:cNvPr>
          <p:cNvSpPr/>
          <p:nvPr/>
        </p:nvSpPr>
        <p:spPr>
          <a:xfrm>
            <a:off x="0" y="4835727"/>
            <a:ext cx="9144000" cy="3077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C71B1A1-A6C1-4C20-8D5C-5EC7D5ECACB1}"/>
              </a:ext>
            </a:extLst>
          </p:cNvPr>
          <p:cNvSpPr/>
          <p:nvPr/>
        </p:nvSpPr>
        <p:spPr>
          <a:xfrm>
            <a:off x="0" y="0"/>
            <a:ext cx="9144000" cy="4557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endParaRPr lang="zh-CN" altLang="en-US" sz="1013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9CFE44-7AF1-44DB-88D2-FF6649CFF5B5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5895331" cy="45577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手把手教你学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itchFamily="34" charset="-122"/>
                <a:ea typeface="思源黑体 CN Bold" pitchFamily="34" charset="-122"/>
              </a:rPr>
              <a:t>STM32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F594FC-8607-4ACE-8D95-D9AEBCAC40FF}"/>
              </a:ext>
            </a:extLst>
          </p:cNvPr>
          <p:cNvSpPr txBox="1"/>
          <p:nvPr/>
        </p:nvSpPr>
        <p:spPr>
          <a:xfrm>
            <a:off x="0" y="4835727"/>
            <a:ext cx="537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“原子哥”在线教学平台：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www.yuanzige.com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F66B72-88D5-4EB6-BB2C-99C7DDC6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964" y="62581"/>
            <a:ext cx="1323116" cy="315237"/>
          </a:xfrm>
          <a:prstGeom prst="rect">
            <a:avLst/>
          </a:prstGeom>
        </p:spPr>
      </p:pic>
      <p:sp>
        <p:nvSpPr>
          <p:cNvPr id="16" name="矩形 39">
            <a:extLst>
              <a:ext uri="{FF2B5EF4-FFF2-40B4-BE49-F238E27FC236}">
                <a16:creationId xmlns:a16="http://schemas.microsoft.com/office/drawing/2014/main" id="{C83701C4-2A03-4CF8-A908-0255D6A36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777" y="568369"/>
            <a:ext cx="4790170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正点原子开发板对应的主控型号和封装</a:t>
            </a:r>
            <a:endParaRPr lang="en-US" altLang="zh-CN" sz="2000" b="1" dirty="0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4C707B56-FB5D-489A-9D61-140112240F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00279"/>
              </p:ext>
            </p:extLst>
          </p:nvPr>
        </p:nvGraphicFramePr>
        <p:xfrm>
          <a:off x="763696" y="1137608"/>
          <a:ext cx="7328806" cy="36201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77214">
                  <a:extLst>
                    <a:ext uri="{9D8B030D-6E8A-4147-A177-3AD203B41FA5}">
                      <a16:colId xmlns:a16="http://schemas.microsoft.com/office/drawing/2014/main" val="2513593988"/>
                    </a:ext>
                  </a:extLst>
                </a:gridCol>
                <a:gridCol w="3009418">
                  <a:extLst>
                    <a:ext uri="{9D8B030D-6E8A-4147-A177-3AD203B41FA5}">
                      <a16:colId xmlns:a16="http://schemas.microsoft.com/office/drawing/2014/main" val="3591591130"/>
                    </a:ext>
                  </a:extLst>
                </a:gridCol>
                <a:gridCol w="1842174">
                  <a:extLst>
                    <a:ext uri="{9D8B030D-6E8A-4147-A177-3AD203B41FA5}">
                      <a16:colId xmlns:a16="http://schemas.microsoft.com/office/drawing/2014/main" val="2864321960"/>
                    </a:ext>
                  </a:extLst>
                </a:gridCol>
              </a:tblGrid>
              <a:tr h="313966"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正点原子开发板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芯片型号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封装</a:t>
                      </a:r>
                      <a:endParaRPr lang="zh-CN" sz="1800" b="0" kern="100" baseline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3720556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Mini</a:t>
                      </a:r>
                      <a:endParaRPr lang="zh-CN" sz="1800" b="0" kern="100" baseline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STM32F103RCT6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LQFP64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09310675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精英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STM32F103ZET6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LQFP144</a:t>
                      </a:r>
                      <a:endParaRPr lang="zh-CN" alt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5149804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战舰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STM32F103ZET6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LQFP144</a:t>
                      </a:r>
                      <a:endParaRPr lang="zh-CN" alt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7159778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探索者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STM32F407ZGT6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LQFP144</a:t>
                      </a:r>
                      <a:endParaRPr lang="zh-CN" alt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71704242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阿波罗</a:t>
                      </a:r>
                      <a:r>
                        <a:rPr lang="en-US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F429</a:t>
                      </a:r>
                      <a:endParaRPr lang="zh-CN" sz="1800" b="0" kern="100" baseline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STM32F429IGT6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LQFP176</a:t>
                      </a:r>
                      <a:endParaRPr lang="zh-CN" alt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17587289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阿波罗</a:t>
                      </a:r>
                      <a:r>
                        <a:rPr lang="en-US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F767</a:t>
                      </a:r>
                      <a:endParaRPr lang="zh-CN" sz="1800" b="0" kern="100" baseline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tabLst>
                          <a:tab pos="808990" algn="l"/>
                        </a:tabLst>
                      </a:pPr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STM32F767IGT6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LQFP176</a:t>
                      </a:r>
                      <a:endParaRPr lang="zh-CN" alt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5900310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阿波罗</a:t>
                      </a:r>
                      <a:r>
                        <a:rPr lang="en-US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H743</a:t>
                      </a:r>
                      <a:endParaRPr lang="zh-CN" sz="1800" b="0" kern="100" baseline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STM32H743IIT6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LQFP176</a:t>
                      </a:r>
                      <a:endParaRPr lang="zh-CN" alt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0018223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北极星</a:t>
                      </a:r>
                      <a:r>
                        <a:rPr lang="en-US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F750</a:t>
                      </a:r>
                      <a:endParaRPr lang="zh-CN" sz="1800" b="0" kern="100" baseline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STM32F750N8H6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BGA240+25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726382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zh-CN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北极星</a:t>
                      </a:r>
                      <a:r>
                        <a:rPr lang="en-US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H750</a:t>
                      </a:r>
                      <a:endParaRPr lang="zh-CN" sz="1800" b="0" kern="100" baseline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STM32H750XBH6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BGA240+25</a:t>
                      </a:r>
                      <a:endParaRPr lang="zh-CN" alt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9974899"/>
                  </a:ext>
                </a:extLst>
              </a:tr>
              <a:tr h="330620"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MINI PRO H750</a:t>
                      </a:r>
                      <a:endParaRPr lang="zh-CN" sz="1800" b="0" kern="100" baseline="0">
                        <a:ln>
                          <a:noFill/>
                        </a:ln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STM32H750VBT6</a:t>
                      </a:r>
                      <a:endParaRPr 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kern="100" baseline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LQFP100</a:t>
                      </a:r>
                      <a:endParaRPr lang="zh-CN" altLang="zh-CN" sz="1800" b="0" kern="100" baseline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6674115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3F3BA0A0-E82A-4D48-B676-D8630C4F07AF}"/>
              </a:ext>
            </a:extLst>
          </p:cNvPr>
          <p:cNvSpPr txBox="1"/>
          <p:nvPr/>
        </p:nvSpPr>
        <p:spPr>
          <a:xfrm>
            <a:off x="3321935" y="4835723"/>
            <a:ext cx="5822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技术支持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论坛：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http://www.openedv.com/forum.php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478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39">
            <a:extLst>
              <a:ext uri="{FF2B5EF4-FFF2-40B4-BE49-F238E27FC236}">
                <a16:creationId xmlns:a16="http://schemas.microsoft.com/office/drawing/2014/main" id="{1C58F1C4-A5EE-415A-919A-F1A328235B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56" y="3713483"/>
            <a:ext cx="5119939" cy="1110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STM32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引脚类型：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电源引脚、晶振引脚、复位引脚、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下载引脚、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BOOT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引脚、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GPIO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引脚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6448D65-57D2-4E4D-883D-DD184FC59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356" y="616771"/>
            <a:ext cx="3087003" cy="301731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D99A752-DEF2-4EE0-B354-B74E535C0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0" y="70292"/>
            <a:ext cx="5001129" cy="5073207"/>
          </a:xfrm>
          <a:prstGeom prst="rect">
            <a:avLst/>
          </a:prstGeom>
        </p:spPr>
      </p:pic>
      <p:sp>
        <p:nvSpPr>
          <p:cNvPr id="17" name="矩形 39">
            <a:extLst>
              <a:ext uri="{FF2B5EF4-FFF2-40B4-BE49-F238E27FC236}">
                <a16:creationId xmlns:a16="http://schemas.microsoft.com/office/drawing/2014/main" id="{A072E02A-E8A0-453B-884A-6527E2C25D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71" y="31788"/>
            <a:ext cx="3388229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STM32F103ZET6</a:t>
            </a: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引脚分布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67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39">
            <a:extLst>
              <a:ext uri="{FF2B5EF4-FFF2-40B4-BE49-F238E27FC236}">
                <a16:creationId xmlns:a16="http://schemas.microsoft.com/office/drawing/2014/main" id="{E2A92999-F824-4E3B-B29B-01131A71C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464" y="51989"/>
            <a:ext cx="2550333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下载接口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E4AD8520-EEE4-4B40-BD8D-F0C3CD2A86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6749150"/>
              </p:ext>
            </p:extLst>
          </p:nvPr>
        </p:nvGraphicFramePr>
        <p:xfrm>
          <a:off x="332006" y="586830"/>
          <a:ext cx="8661972" cy="17470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43236">
                  <a:extLst>
                    <a:ext uri="{9D8B030D-6E8A-4147-A177-3AD203B41FA5}">
                      <a16:colId xmlns:a16="http://schemas.microsoft.com/office/drawing/2014/main" val="315291423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1799583614"/>
                    </a:ext>
                  </a:extLst>
                </a:gridCol>
                <a:gridCol w="844550">
                  <a:extLst>
                    <a:ext uri="{9D8B030D-6E8A-4147-A177-3AD203B41FA5}">
                      <a16:colId xmlns:a16="http://schemas.microsoft.com/office/drawing/2014/main" val="3855142430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2686421904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66550165"/>
                    </a:ext>
                  </a:extLst>
                </a:gridCol>
                <a:gridCol w="806450">
                  <a:extLst>
                    <a:ext uri="{9D8B030D-6E8A-4147-A177-3AD203B41FA5}">
                      <a16:colId xmlns:a16="http://schemas.microsoft.com/office/drawing/2014/main" val="2599147006"/>
                    </a:ext>
                  </a:extLst>
                </a:gridCol>
                <a:gridCol w="1289050">
                  <a:extLst>
                    <a:ext uri="{9D8B030D-6E8A-4147-A177-3AD203B41FA5}">
                      <a16:colId xmlns:a16="http://schemas.microsoft.com/office/drawing/2014/main" val="107653235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559989287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3393253247"/>
                    </a:ext>
                  </a:extLst>
                </a:gridCol>
                <a:gridCol w="597186">
                  <a:extLst>
                    <a:ext uri="{9D8B030D-6E8A-4147-A177-3AD203B41FA5}">
                      <a16:colId xmlns:a16="http://schemas.microsoft.com/office/drawing/2014/main" val="793211410"/>
                    </a:ext>
                  </a:extLst>
                </a:gridCol>
              </a:tblGrid>
              <a:tr h="358007">
                <a:tc rowSpan="2">
                  <a:txBody>
                    <a:bodyPr/>
                    <a:lstStyle/>
                    <a:p>
                      <a:pPr algn="ctr"/>
                      <a:r>
                        <a:rPr lang="zh-CN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下载接口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PA15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PA14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PA13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PB4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PB3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PA9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PA10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VDD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GND</a:t>
                      </a:r>
                      <a:endParaRPr lang="zh-CN" alt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8371340"/>
                  </a:ext>
                </a:extLst>
              </a:tr>
              <a:tr h="520990">
                <a:tc vMerge="1">
                  <a:txBody>
                    <a:bodyPr/>
                    <a:lstStyle/>
                    <a:p>
                      <a:pPr algn="just"/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kern="100">
                          <a:solidFill>
                            <a:schemeClr val="bg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JTDI</a:t>
                      </a:r>
                      <a:endParaRPr lang="zh-CN" sz="1600" b="1" kern="100">
                        <a:solidFill>
                          <a:schemeClr val="bg1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kern="100">
                          <a:solidFill>
                            <a:schemeClr val="bg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JTCK/</a:t>
                      </a:r>
                    </a:p>
                    <a:p>
                      <a:pPr algn="ctr"/>
                      <a:r>
                        <a:rPr lang="en-US" altLang="zh-CN" sz="1600" b="1" kern="100">
                          <a:solidFill>
                            <a:schemeClr val="bg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SWCLK</a:t>
                      </a:r>
                      <a:endParaRPr lang="zh-CN" sz="1600" b="1" kern="100">
                        <a:solidFill>
                          <a:schemeClr val="bg1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kern="100">
                          <a:solidFill>
                            <a:schemeClr val="bg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JTMS/</a:t>
                      </a:r>
                    </a:p>
                    <a:p>
                      <a:pPr algn="ctr"/>
                      <a:r>
                        <a:rPr lang="en-US" altLang="zh-CN" sz="1600" b="1" kern="100">
                          <a:solidFill>
                            <a:schemeClr val="bg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SWDIO</a:t>
                      </a:r>
                      <a:endParaRPr lang="zh-CN" sz="1600" b="1" kern="100">
                        <a:solidFill>
                          <a:schemeClr val="bg1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kern="100">
                          <a:solidFill>
                            <a:schemeClr val="bg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JNTRST</a:t>
                      </a:r>
                      <a:endParaRPr lang="zh-CN" sz="1600" b="1" kern="100">
                        <a:solidFill>
                          <a:schemeClr val="bg1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kern="100">
                          <a:solidFill>
                            <a:schemeClr val="bg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JTDO</a:t>
                      </a:r>
                      <a:endParaRPr lang="zh-CN" sz="1600" b="1" kern="100">
                        <a:solidFill>
                          <a:schemeClr val="bg1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kern="100">
                          <a:solidFill>
                            <a:schemeClr val="bg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USART1_TX</a:t>
                      </a:r>
                      <a:endParaRPr lang="zh-CN" sz="1600" b="1" kern="100">
                        <a:solidFill>
                          <a:schemeClr val="bg1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kern="100">
                          <a:solidFill>
                            <a:schemeClr val="bg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USART1_RX</a:t>
                      </a:r>
                      <a:endParaRPr lang="zh-CN" altLang="zh-CN" sz="1600" b="1" kern="100">
                        <a:solidFill>
                          <a:schemeClr val="bg1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just"/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just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898976"/>
                  </a:ext>
                </a:extLst>
              </a:tr>
              <a:tr h="2893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JTAG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alt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268650"/>
                  </a:ext>
                </a:extLst>
              </a:tr>
              <a:tr h="2893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SWD</a:t>
                      </a:r>
                      <a:endParaRPr lang="zh-CN" sz="1600" kern="100"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alt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8979580"/>
                  </a:ext>
                </a:extLst>
              </a:tr>
              <a:tr h="289350">
                <a:tc>
                  <a:txBody>
                    <a:bodyPr/>
                    <a:lstStyle/>
                    <a:p>
                      <a:pPr algn="ctr"/>
                      <a:r>
                        <a:rPr lang="zh-CN" sz="1600" kern="10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串口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 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sz="1600" kern="10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00" dirty="0">
                          <a:solidFill>
                            <a:srgbClr val="117457"/>
                          </a:solidFill>
                          <a:effectLst/>
                        </a:rPr>
                        <a:t>✔</a:t>
                      </a:r>
                      <a:endParaRPr lang="zh-CN" altLang="zh-CN" sz="1600" kern="100" dirty="0">
                        <a:solidFill>
                          <a:srgbClr val="117457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50837"/>
                  </a:ext>
                </a:extLst>
              </a:tr>
            </a:tbl>
          </a:graphicData>
        </a:graphic>
      </p:graphicFrame>
      <p:pic>
        <p:nvPicPr>
          <p:cNvPr id="16" name="图片 15">
            <a:extLst>
              <a:ext uri="{FF2B5EF4-FFF2-40B4-BE49-F238E27FC236}">
                <a16:creationId xmlns:a16="http://schemas.microsoft.com/office/drawing/2014/main" id="{3D44EB03-6C58-4CA2-868B-B86E8A916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96" y="2409508"/>
            <a:ext cx="8479988" cy="2275405"/>
          </a:xfrm>
          <a:prstGeom prst="rect">
            <a:avLst/>
          </a:prstGeom>
        </p:spPr>
      </p:pic>
      <p:sp>
        <p:nvSpPr>
          <p:cNvPr id="17" name="矩形 39">
            <a:extLst>
              <a:ext uri="{FF2B5EF4-FFF2-40B4-BE49-F238E27FC236}">
                <a16:creationId xmlns:a16="http://schemas.microsoft.com/office/drawing/2014/main" id="{11BC968B-B2DF-4E3C-8084-64C578E7B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9441" y="4609283"/>
            <a:ext cx="6067099" cy="37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摘自：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《STM32F10xxx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参考手册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_V10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（中文版）</a:t>
            </a:r>
            <a:r>
              <a:rPr lang="en-US" altLang="zh-CN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.pdf》 29.4.1</a:t>
            </a:r>
            <a:r>
              <a:rPr lang="zh-CN" altLang="en-US" sz="1600" dirty="0">
                <a:solidFill>
                  <a:srgbClr val="00206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小节</a:t>
            </a:r>
            <a:endParaRPr lang="en-US" altLang="zh-CN" sz="1600" dirty="0">
              <a:solidFill>
                <a:srgbClr val="00206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4315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DE9BC961-E32C-49EB-B167-6BC385E79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29" y="2864524"/>
            <a:ext cx="2112669" cy="208602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7676943-D3EB-42E4-8A7A-EC12DB971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29" y="618692"/>
            <a:ext cx="2080144" cy="211813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16C4E9B-B76D-42DD-B65C-7CB2A2E556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078" y="361949"/>
            <a:ext cx="6019894" cy="4749763"/>
          </a:xfrm>
          <a:prstGeom prst="rect">
            <a:avLst/>
          </a:prstGeom>
        </p:spPr>
      </p:pic>
      <p:sp>
        <p:nvSpPr>
          <p:cNvPr id="21" name="矩形 39">
            <a:extLst>
              <a:ext uri="{FF2B5EF4-FFF2-40B4-BE49-F238E27FC236}">
                <a16:creationId xmlns:a16="http://schemas.microsoft.com/office/drawing/2014/main" id="{C8509348-F442-457B-9FD4-FDCF54FC6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71" y="31788"/>
            <a:ext cx="3388229" cy="4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02" tIns="22851" rIns="45702" bIns="22851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STM32H750XBH6</a:t>
            </a:r>
            <a:r>
              <a:rPr lang="zh-CN" altLang="en-US" sz="2000" b="1">
                <a:solidFill>
                  <a:srgbClr val="00206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引脚分布</a:t>
            </a:r>
            <a:endParaRPr lang="en-US" altLang="zh-CN" sz="2000" b="1">
              <a:solidFill>
                <a:srgbClr val="00206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242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98585</TotalTime>
  <Words>998</Words>
  <Application>Microsoft Office PowerPoint</Application>
  <PresentationFormat>全屏显示(16:9)</PresentationFormat>
  <Paragraphs>194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思源黑体 CN Bold</vt:lpstr>
      <vt:lpstr>思源黑体 CN Normal</vt:lpstr>
      <vt:lpstr>思源黑体 CN Regular</vt:lpstr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LINGZHUNING</cp:lastModifiedBy>
  <cp:revision>2244</cp:revision>
  <dcterms:created xsi:type="dcterms:W3CDTF">2021-03-21T09:45:45Z</dcterms:created>
  <dcterms:modified xsi:type="dcterms:W3CDTF">2022-04-08T08:05:41Z</dcterms:modified>
</cp:coreProperties>
</file>

<file path=docProps/thumbnail.jpeg>
</file>